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9" r:id="rId3"/>
    <p:sldId id="257" r:id="rId4"/>
    <p:sldId id="262" r:id="rId5"/>
    <p:sldId id="271" r:id="rId6"/>
    <p:sldId id="268" r:id="rId7"/>
    <p:sldId id="261" r:id="rId8"/>
    <p:sldId id="258" r:id="rId9"/>
    <p:sldId id="259" r:id="rId10"/>
    <p:sldId id="260" r:id="rId11"/>
    <p:sldId id="267" r:id="rId12"/>
    <p:sldId id="276" r:id="rId13"/>
    <p:sldId id="263" r:id="rId14"/>
    <p:sldId id="264" r:id="rId15"/>
    <p:sldId id="265" r:id="rId16"/>
    <p:sldId id="273" r:id="rId17"/>
    <p:sldId id="275" r:id="rId18"/>
    <p:sldId id="274" r:id="rId19"/>
    <p:sldId id="272" r:id="rId20"/>
    <p:sldId id="277" r:id="rId21"/>
    <p:sldId id="282" r:id="rId22"/>
    <p:sldId id="278" r:id="rId23"/>
    <p:sldId id="285" r:id="rId24"/>
    <p:sldId id="284" r:id="rId25"/>
    <p:sldId id="281" r:id="rId26"/>
    <p:sldId id="291" r:id="rId27"/>
    <p:sldId id="280" r:id="rId28"/>
    <p:sldId id="287" r:id="rId29"/>
    <p:sldId id="288" r:id="rId30"/>
    <p:sldId id="289" r:id="rId31"/>
    <p:sldId id="290" r:id="rId32"/>
    <p:sldId id="283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063AFF-34AF-402D-9257-5D13C8B759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09C7F0-30F5-4A19-AF2F-40358EA1F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556F6-EEE5-4234-9CA4-BA8BB4113EFF}" type="datetimeFigureOut">
              <a:rPr lang="en-NZ" smtClean="0"/>
              <a:t>17/04/2018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C500-39B0-4AC0-A16E-3A09D66B69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NZ"/>
              <a:t>*I haven’t benchmarked it myself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3D70F-018B-4F0B-97E5-DA086998F8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DB232-87A8-4A2D-A86A-E3A54D90B535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62880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CF20B-C00E-4AFF-ACF7-A32214BB1C09}" type="datetimeFigureOut">
              <a:rPr lang="en-NZ" smtClean="0"/>
              <a:t>17/04/2018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NZ"/>
              <a:t>*I haven’t benchmarked it myself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79442-1B6E-459C-BC23-9726A05E6C8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78813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3ABB-A883-4B0C-8643-F1D18F878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BE370-DD0A-49C8-9E29-1C63A228B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157BE-A99E-4873-B59E-F91FBD63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F341-4562-4656-A7FF-6CF1D05E8AAD}" type="datetime1">
              <a:rPr lang="en-NZ" smtClean="0"/>
              <a:t>17/04/2018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1CCF0-504B-4F42-8308-1B54AC55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3E7B8-6764-4088-AAFA-6473F1D6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082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6ACC-6582-40D3-AABA-9A854513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34E39-46F2-4C5A-AF75-363BDF01E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0F127-AF9B-417F-8E3A-9DC8BEE2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6654-31E1-40A9-9707-F6B1664088DA}" type="datetime1">
              <a:rPr lang="en-NZ" smtClean="0"/>
              <a:t>17/04/2018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A3F1-3F01-451D-9B57-F0093AD5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A61F2-9668-47A7-9965-008C1BD8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5918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F0FD5-191F-41E3-AB7B-EEA697534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B720D-A56E-4FFA-9E34-6D35670DD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805B2-AC50-4470-A74D-CE85393B1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893FC-F913-4376-BC22-CF0AF5672093}" type="datetime1">
              <a:rPr lang="en-NZ" smtClean="0"/>
              <a:t>17/04/2018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F38DE-10F9-4910-96D9-0059BA87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A659A-0387-489B-806F-02260203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786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8D7D-9C01-429F-A72E-F7BA6821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F942-0FF9-4C5B-AEF7-EE037109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00922-54A0-4967-8BAF-6B90B290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0F46-B1AB-4DE7-B953-8F2B89512E89}" type="datetime1">
              <a:rPr lang="en-NZ" smtClean="0"/>
              <a:t>17/04/2018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BBCFA-C042-4F1F-84DD-5629635F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F2B16-1CE8-4C55-8C62-E4447F12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723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A572-F5BD-4CFB-9EF5-CD868C5B1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3A8C5-B893-478F-8BAD-4B320FBD5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EA55D-0D1C-415C-BD89-FA6C23FA7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31D06-3E02-412B-8BC0-93F13CC2BD86}" type="datetime1">
              <a:rPr lang="en-NZ" smtClean="0"/>
              <a:t>17/04/2018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A137B-8F72-45C7-BB72-22342BF4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3BD98-20BB-4689-9D8A-70239839F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6758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AACB-C850-411D-B9EC-03E66379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73B4E-0F0D-4D81-B529-B1E2E0FD1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6B832-5E40-47EE-AEF5-44B323BF6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CBDFA-DB9A-44D1-9C78-3DB0E3D6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17149-3308-4684-B1DD-9E37C146F005}" type="datetime1">
              <a:rPr lang="en-NZ" smtClean="0"/>
              <a:t>17/04/2018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4F7C2-CB92-4B80-946A-3B903DF6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46D41-B2E1-4CE2-8E81-8AA61D3D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542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9A04-0E5E-4F99-9413-6242C691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007D4-9A77-4BB7-8EBC-D6734FE3D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DC6C4-3407-417F-9BBE-596EEC6BF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E5D17B-ADCD-4BFC-BF3E-1733CBD46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838984-CCE3-4BE9-868C-A115800D3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9DEDA6-06B0-4369-9190-6679B643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B7D0F-71F6-43B8-854A-FC20867E2C55}" type="datetime1">
              <a:rPr lang="en-NZ" smtClean="0"/>
              <a:t>17/04/2018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22D8E-4D6B-4E26-B91D-7128AF5F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B469F6-53B9-4F9C-BE8C-D417FFC5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5057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DB26-F9EC-450C-B43C-AFD92430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76E78-4AD9-4A51-8A46-BB778B293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6755-CA14-4791-9E54-2CA05A4AB937}" type="datetime1">
              <a:rPr lang="en-NZ" smtClean="0"/>
              <a:t>17/04/2018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67DBF-B388-4682-BCFB-89872F9D4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3D5F6-2045-4C3D-93D0-3CE9B690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0926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5A273-13C2-4B4E-869C-1B34DEBB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0C9F3-8B38-4712-B45F-24BEBE721866}" type="datetime1">
              <a:rPr lang="en-NZ" smtClean="0"/>
              <a:t>17/04/2018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63217-2603-411E-B8A5-84A0C312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8FA4-D438-4EC8-9D48-5CB9E1C7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8293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8002-BEA8-43A1-A128-956B0AE0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A5D85-BA29-4C5F-8B53-6042C8C3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873E0-422E-49B9-BF57-7C166A089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68D303-FDB8-4ED6-BA0E-EB34742B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267C-7C0A-4F65-957D-FE67760907B5}" type="datetime1">
              <a:rPr lang="en-NZ" smtClean="0"/>
              <a:t>17/04/2018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F45AF-D0DA-4A91-B139-2A56059C8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EBBFD-1CD3-479C-9A76-03D7F3EC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071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C0B22-6ACE-40FD-994B-B5C90B71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8A57F6-1F83-48FF-8CAA-C883E2974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2C04C-BC5D-4734-9D19-56BD09D68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CC60D-4934-44B2-92FC-DF2CBA63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085C-1127-447D-BA5C-1944DFBA7BE2}" type="datetime1">
              <a:rPr lang="en-NZ" smtClean="0"/>
              <a:t>17/04/2018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E0966-38C4-44C0-BDC2-BB26CC7C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7DEF-AB16-415D-B44C-824C6EC8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59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983AA-5B08-4B67-B7BA-D3C23098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2B211-FADC-4D67-AD48-C063D2599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2DDD-8BA1-42A1-A921-608E3ACFC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F1B4D-13A2-4AEC-9C16-87851E7E2E2F}" type="datetime1">
              <a:rPr lang="en-NZ" smtClean="0"/>
              <a:t>17/04/2018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44FFF-0E22-4215-95BF-D97EA3737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9DEC2-63C2-4489-99FA-73D9BA4A7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2599E-DFE5-4B4C-A2BC-9F7E2D0D253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878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icroservicesebook" TargetMode="External"/><Relationship Id="rId2" Type="http://schemas.openxmlformats.org/officeDocument/2006/relationships/hyperlink" Target="https://github.com/dotnet-architecture/eShopOnContainer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xebia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icroservicesebook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restcase.com/what-are-microservices/" TargetMode="External"/><Relationship Id="rId13" Type="http://schemas.openxmlformats.org/officeDocument/2006/relationships/hyperlink" Target="https://aka.ms/microservicesebook" TargetMode="External"/><Relationship Id="rId3" Type="http://schemas.openxmlformats.org/officeDocument/2006/relationships/hyperlink" Target="https://docs.docker.com/engine/swarm/" TargetMode="External"/><Relationship Id="rId7" Type="http://schemas.openxmlformats.org/officeDocument/2006/relationships/hyperlink" Target="https://martinfowler.com/microservices/" TargetMode="External"/><Relationship Id="rId12" Type="http://schemas.openxmlformats.org/officeDocument/2006/relationships/hyperlink" Target="https://github.com/dotnet-architecture/eShopOnContainers" TargetMode="External"/><Relationship Id="rId2" Type="http://schemas.openxmlformats.org/officeDocument/2006/relationships/hyperlink" Target="https://docs.docker.com/engine/docker-overview/#the-docker-platf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docker/" TargetMode="External"/><Relationship Id="rId11" Type="http://schemas.openxmlformats.org/officeDocument/2006/relationships/hyperlink" Target="https://github.com/moby" TargetMode="External"/><Relationship Id="rId5" Type="http://schemas.openxmlformats.org/officeDocument/2006/relationships/hyperlink" Target="https://docs.docker.com/compose/overview/" TargetMode="External"/><Relationship Id="rId15" Type="http://schemas.openxmlformats.org/officeDocument/2006/relationships/hyperlink" Target="https://hub.docker.com/" TargetMode="External"/><Relationship Id="rId10" Type="http://schemas.openxmlformats.org/officeDocument/2006/relationships/hyperlink" Target="https://docs.microsoft.com/en-us/dotnet/standard/net-standard" TargetMode="External"/><Relationship Id="rId4" Type="http://schemas.openxmlformats.org/officeDocument/2006/relationships/hyperlink" Target="https://docs.docker.com/registry/" TargetMode="External"/><Relationship Id="rId9" Type="http://schemas.openxmlformats.org/officeDocument/2006/relationships/hyperlink" Target="https://martinfowler.com/articles/serverless.html" TargetMode="External"/><Relationship Id="rId14" Type="http://schemas.openxmlformats.org/officeDocument/2006/relationships/hyperlink" Target="https://architecht.io/kubernetes-creator-brendan-burns-on-joining-microsoft-and-where-were-really-at-with-containers-ac7d496911a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BF18-D1E6-4E70-B667-30A23090F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328679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NZ" b="1" dirty="0" err="1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erverless</a:t>
            </a:r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--and `	“containerised” `</a:t>
            </a:r>
            <a:b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	--</a:t>
            </a:r>
            <a:r>
              <a:rPr lang="en-NZ" b="1" dirty="0" err="1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microservices:archi</a:t>
            </a:r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`	</a:t>
            </a:r>
            <a:r>
              <a:rPr lang="en-NZ" b="1" dirty="0" err="1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tectures</a:t>
            </a:r>
            <a:r>
              <a:rPr lang="en-NZ" b="1" dirty="0">
                <a:solidFill>
                  <a:srgbClr val="92D05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--on azure</a:t>
            </a:r>
            <a:endParaRPr lang="en-NZ" dirty="0">
              <a:solidFill>
                <a:srgbClr val="92D050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96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E712-1C88-43AA-BF3B-9545F993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microservices?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BB64-BB41-48AF-92AB-9248F58DD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Similar to SOA, but not layered.</a:t>
            </a:r>
          </a:p>
          <a:p>
            <a:r>
              <a:rPr lang="en-NZ" dirty="0"/>
              <a:t>Architecture is reminiscent of </a:t>
            </a:r>
            <a:r>
              <a:rPr lang="en-NZ" dirty="0" err="1"/>
              <a:t>Agile’s</a:t>
            </a:r>
            <a:r>
              <a:rPr lang="en-NZ" dirty="0"/>
              <a:t> “thin vertical slice” of functionality.</a:t>
            </a:r>
          </a:p>
          <a:p>
            <a:r>
              <a:rPr lang="en-NZ" dirty="0"/>
              <a:t>If containers, ideally run on a container orchestrator.</a:t>
            </a:r>
          </a:p>
          <a:p>
            <a:r>
              <a:rPr lang="en-NZ" dirty="0"/>
              <a:t>Not necessarily on containers though.</a:t>
            </a:r>
          </a:p>
        </p:txBody>
      </p:sp>
    </p:spTree>
    <p:extLst>
      <p:ext uri="{BB962C8B-B14F-4D97-AF65-F5344CB8AC3E}">
        <p14:creationId xmlns:p14="http://schemas.microsoft.com/office/powerpoint/2010/main" val="42921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8D75-0227-4C45-88A1-635D2CB8E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9600" dirty="0">
                <a:highlight>
                  <a:srgbClr val="FFFF00"/>
                </a:highlight>
              </a:rPr>
              <a:t>Microservices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27438-87D9-48B4-9655-E2DB0040ED7D}"/>
              </a:ext>
            </a:extLst>
          </p:cNvPr>
          <p:cNvSpPr txBox="1"/>
          <p:nvPr/>
        </p:nvSpPr>
        <p:spPr>
          <a:xfrm>
            <a:off x="1509139" y="6211669"/>
            <a:ext cx="1068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https://www.google.co.nz/search?q=micro+computers</a:t>
            </a:r>
          </a:p>
          <a:p>
            <a:r>
              <a:rPr lang="en-NZ" dirty="0">
                <a:highlight>
                  <a:srgbClr val="FFFF00"/>
                </a:highlight>
              </a:rPr>
              <a:t>&amp;source=lnms&amp;tbm=isch&amp;sa=X&amp;ved=0ahUKEwjew5WuiLnaAhXFabwKHVMJBLEQ_AUICigB&amp;biw=1920&amp;bih=925</a:t>
            </a:r>
          </a:p>
        </p:txBody>
      </p:sp>
    </p:spTree>
    <p:extLst>
      <p:ext uri="{BB962C8B-B14F-4D97-AF65-F5344CB8AC3E}">
        <p14:creationId xmlns:p14="http://schemas.microsoft.com/office/powerpoint/2010/main" val="383406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284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651B-1B0F-468D-9BEB-52D8F9DA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No-containers microservices architecture: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1604F-68C0-4672-B291-A61DA3506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Custom-built API registry.</a:t>
            </a:r>
          </a:p>
          <a:p>
            <a:r>
              <a:rPr lang="en-NZ" dirty="0"/>
              <a:t>Windows services as the services host.</a:t>
            </a:r>
          </a:p>
          <a:p>
            <a:r>
              <a:rPr lang="en-NZ" dirty="0"/>
              <a:t>Windows service picks up new DLL/config when they are dropped into a directory.</a:t>
            </a:r>
          </a:p>
          <a:p>
            <a:r>
              <a:rPr lang="en-NZ" dirty="0"/>
              <a:t>DLL contains implementation of a WCF service (microservice).</a:t>
            </a:r>
          </a:p>
          <a:p>
            <a:r>
              <a:rPr lang="en-NZ" dirty="0"/>
              <a:t>WCF service communication over TCP binding.</a:t>
            </a:r>
          </a:p>
          <a:p>
            <a:r>
              <a:rPr lang="en-NZ" dirty="0"/>
              <a:t>Microservice self-registers on the API registry.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639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3B86-073B-4FA2-BBA6-CFF92CEF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Containers microservices architecture: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F0DFD-6A41-4B10-89DC-E553215D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“</a:t>
            </a:r>
            <a:r>
              <a:rPr lang="en-NZ" dirty="0" err="1"/>
              <a:t>eShopOnContainers</a:t>
            </a:r>
            <a:r>
              <a:rPr lang="en-NZ" dirty="0"/>
              <a:t>”</a:t>
            </a:r>
          </a:p>
          <a:p>
            <a:r>
              <a:rPr lang="en-NZ" dirty="0"/>
              <a:t>Code: </a:t>
            </a:r>
            <a:r>
              <a:rPr lang="en-NZ" dirty="0">
                <a:hlinkClick r:id="rId2"/>
              </a:rPr>
              <a:t>https://github.com/dotnet-architecture/eShopOnContainers</a:t>
            </a:r>
            <a:endParaRPr lang="en-NZ" dirty="0"/>
          </a:p>
          <a:p>
            <a:r>
              <a:rPr lang="en-NZ" dirty="0"/>
              <a:t>Book (free): </a:t>
            </a:r>
            <a:r>
              <a:rPr lang="en-NZ" dirty="0">
                <a:hlinkClick r:id="rId3"/>
              </a:rPr>
              <a:t>https://aka.ms/microservicesebook</a:t>
            </a:r>
            <a:endParaRPr lang="en-NZ" dirty="0"/>
          </a:p>
          <a:p>
            <a:r>
              <a:rPr lang="en-NZ" i="1" dirty="0"/>
              <a:t>Very</a:t>
            </a:r>
            <a:r>
              <a:rPr lang="en-NZ" dirty="0"/>
              <a:t> comprehensive.</a:t>
            </a:r>
          </a:p>
        </p:txBody>
      </p:sp>
    </p:spTree>
    <p:extLst>
      <p:ext uri="{BB962C8B-B14F-4D97-AF65-F5344CB8AC3E}">
        <p14:creationId xmlns:p14="http://schemas.microsoft.com/office/powerpoint/2010/main" val="148187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ED14-0C76-4367-8A80-0297DB6D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4BA7-91FB-4829-BFF2-501804732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6" name="Picture 2" descr="https://user-images.githubusercontent.com/1712635/38758862-d4b42498-3f27-11e8-8dad-db60b0fa05d3.png">
            <a:extLst>
              <a:ext uri="{FF2B5EF4-FFF2-40B4-BE49-F238E27FC236}">
                <a16:creationId xmlns:a16="http://schemas.microsoft.com/office/drawing/2014/main" id="{64696F37-8850-4373-97D3-54D47346F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675"/>
            <a:ext cx="12192000" cy="64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91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55B5-6FE4-4017-A77A-8D54E0D2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Enabling the Bounded Context pattern…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45256-871C-416A-B197-B3E5122B8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…for elegant microservice design and data consistency.</a:t>
            </a:r>
          </a:p>
          <a:p>
            <a:r>
              <a:rPr lang="en-NZ" dirty="0"/>
              <a:t>Bounded Context comes from DDD; software is developed using language and data definition specific to the domain.</a:t>
            </a:r>
          </a:p>
          <a:p>
            <a:r>
              <a:rPr lang="en-NZ" dirty="0"/>
              <a:t>At the same time we want to microservices to be designed for “eventual consistency”; i.e. they are ideally stateless and independent.</a:t>
            </a:r>
          </a:p>
          <a:p>
            <a:r>
              <a:rPr lang="en-NZ" dirty="0"/>
              <a:t>Polyglot persistence is OK, and encouraged; i.e. use the right tools and designs for the job – an “Identity” microservice has different persistence needs to a “Basket” microservice.</a:t>
            </a:r>
          </a:p>
        </p:txBody>
      </p:sp>
    </p:spTree>
    <p:extLst>
      <p:ext uri="{BB962C8B-B14F-4D97-AF65-F5344CB8AC3E}">
        <p14:creationId xmlns:p14="http://schemas.microsoft.com/office/powerpoint/2010/main" val="9350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0F969A-3ADA-437C-B90D-DE138C77710B}"/>
              </a:ext>
            </a:extLst>
          </p:cNvPr>
          <p:cNvSpPr txBox="1"/>
          <p:nvPr/>
        </p:nvSpPr>
        <p:spPr>
          <a:xfrm>
            <a:off x="0" y="6488668"/>
            <a:ext cx="520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https://martinfowler.com/bliki/BoundedContext.html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7E5F44-D0FC-40FB-A56F-17E667C89294}"/>
              </a:ext>
            </a:extLst>
          </p:cNvPr>
          <p:cNvSpPr/>
          <p:nvPr/>
        </p:nvSpPr>
        <p:spPr>
          <a:xfrm>
            <a:off x="6974541" y="1550893"/>
            <a:ext cx="1559860" cy="68131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83063-076C-4F03-952C-4726439152A0}"/>
              </a:ext>
            </a:extLst>
          </p:cNvPr>
          <p:cNvSpPr txBox="1"/>
          <p:nvPr/>
        </p:nvSpPr>
        <p:spPr>
          <a:xfrm>
            <a:off x="7292788" y="1706886"/>
            <a:ext cx="923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User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6248C1-45FD-45F1-8F33-40E663878119}"/>
              </a:ext>
            </a:extLst>
          </p:cNvPr>
          <p:cNvSpPr/>
          <p:nvPr/>
        </p:nvSpPr>
        <p:spPr>
          <a:xfrm>
            <a:off x="6974541" y="3418242"/>
            <a:ext cx="1559860" cy="68131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EF008A-73DA-45C9-9117-970A3540884A}"/>
              </a:ext>
            </a:extLst>
          </p:cNvPr>
          <p:cNvSpPr txBox="1"/>
          <p:nvPr/>
        </p:nvSpPr>
        <p:spPr>
          <a:xfrm>
            <a:off x="6886686" y="3574235"/>
            <a:ext cx="173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137354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6928-4BB1-4367-950F-BC9A6852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Inter-microservice </a:t>
            </a:r>
            <a:r>
              <a:rPr lang="en-NZ" dirty="0" err="1"/>
              <a:t>comms</a:t>
            </a:r>
            <a:r>
              <a:rPr lang="en-NZ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0CBE-0F54-4257-AD3B-41609916A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…when queries return data from several microservices.</a:t>
            </a:r>
          </a:p>
          <a:p>
            <a:r>
              <a:rPr lang="en-NZ" dirty="0"/>
              <a:t>Materialised View pattern – assemble single RO view from multiple microservices prior to request.</a:t>
            </a:r>
          </a:p>
          <a:p>
            <a:r>
              <a:rPr lang="en-NZ" dirty="0"/>
              <a:t>API gateway, can have multiple gateways, one per business area, spanning microservices, but a single gateway can create a bottleneck.</a:t>
            </a:r>
          </a:p>
          <a:p>
            <a:r>
              <a:rPr lang="en-NZ" dirty="0"/>
              <a:t>Be prepared to refactor – lots of inter-microservice </a:t>
            </a:r>
            <a:r>
              <a:rPr lang="en-NZ" dirty="0" err="1"/>
              <a:t>comms</a:t>
            </a:r>
            <a:r>
              <a:rPr lang="en-NZ" dirty="0"/>
              <a:t> may indicate suboptimal design.</a:t>
            </a:r>
          </a:p>
          <a:p>
            <a:r>
              <a:rPr lang="en-NZ" dirty="0"/>
              <a:t>A message queue (like RabbitMQ) can guarantee delivery of messages and ensure eventual consistency.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445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5631-16C3-43AB-AF4D-9D36767E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Dos and don’t for microservices (IMO)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E5ED-B809-481C-B4ED-D4AEE32DB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Microservices can help when:</a:t>
            </a:r>
          </a:p>
          <a:p>
            <a:pPr lvl="1"/>
            <a:r>
              <a:rPr lang="en-NZ" dirty="0"/>
              <a:t>Your application needs to scale significantly.</a:t>
            </a:r>
          </a:p>
          <a:p>
            <a:pPr lvl="1"/>
            <a:r>
              <a:rPr lang="en-NZ" dirty="0"/>
              <a:t>You’re keen to bring dev/test/infra teams closer together.</a:t>
            </a:r>
          </a:p>
          <a:p>
            <a:r>
              <a:rPr lang="en-NZ" dirty="0"/>
              <a:t>Don’t go with microservices just yet if:</a:t>
            </a:r>
          </a:p>
          <a:p>
            <a:pPr lvl="1"/>
            <a:r>
              <a:rPr lang="en-NZ" dirty="0"/>
              <a:t>You’re getting started – start simple, refactor toward microservices, if necessary/desirable.</a:t>
            </a:r>
          </a:p>
        </p:txBody>
      </p:sp>
    </p:spTree>
    <p:extLst>
      <p:ext uri="{BB962C8B-B14F-4D97-AF65-F5344CB8AC3E}">
        <p14:creationId xmlns:p14="http://schemas.microsoft.com/office/powerpoint/2010/main" val="346412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E6FB0B-CC6D-4B1D-8845-18D3FD4B5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12927"/>
          </a:xfrm>
        </p:spPr>
        <p:txBody>
          <a:bodyPr>
            <a:noAutofit/>
          </a:bodyPr>
          <a:lstStyle/>
          <a:p>
            <a:pPr algn="r"/>
            <a:r>
              <a:rPr lang="en-NZ" sz="9600" dirty="0">
                <a:highlight>
                  <a:srgbClr val="FFFF00"/>
                </a:highlight>
              </a:rPr>
              <a:t>Intro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CE520-721C-471F-8212-3F41E037CABE}"/>
              </a:ext>
            </a:extLst>
          </p:cNvPr>
          <p:cNvSpPr txBox="1"/>
          <p:nvPr/>
        </p:nvSpPr>
        <p:spPr>
          <a:xfrm>
            <a:off x="5650850" y="6488668"/>
            <a:ext cx="654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http://www.susanne.susanne-dunlap.com/2018/01/09/beginnings/</a:t>
            </a:r>
          </a:p>
        </p:txBody>
      </p:sp>
    </p:spTree>
    <p:extLst>
      <p:ext uri="{BB962C8B-B14F-4D97-AF65-F5344CB8AC3E}">
        <p14:creationId xmlns:p14="http://schemas.microsoft.com/office/powerpoint/2010/main" val="1547840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2324-B9FC-4312-9AD5-7FCA41795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9600" dirty="0">
                <a:highlight>
                  <a:srgbClr val="FFFF00"/>
                </a:highlight>
              </a:rPr>
              <a:t>Containers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8CC25-1AE5-4C0C-B51C-C2967577DCC3}"/>
              </a:ext>
            </a:extLst>
          </p:cNvPr>
          <p:cNvSpPr txBox="1"/>
          <p:nvPr/>
        </p:nvSpPr>
        <p:spPr>
          <a:xfrm>
            <a:off x="5141287" y="6488668"/>
            <a:ext cx="705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https://www.livescience.com/45657-shipping-containers-lost-at-sea.html</a:t>
            </a:r>
          </a:p>
        </p:txBody>
      </p:sp>
    </p:spTree>
    <p:extLst>
      <p:ext uri="{BB962C8B-B14F-4D97-AF65-F5344CB8AC3E}">
        <p14:creationId xmlns:p14="http://schemas.microsoft.com/office/powerpoint/2010/main" val="141818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41E15B9A-C32B-410B-BAF6-877241357C16}"/>
              </a:ext>
            </a:extLst>
          </p:cNvPr>
          <p:cNvSpPr/>
          <p:nvPr/>
        </p:nvSpPr>
        <p:spPr>
          <a:xfrm>
            <a:off x="6838278" y="4871820"/>
            <a:ext cx="3626222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2001: Linux </a:t>
            </a:r>
            <a:r>
              <a:rPr lang="en-NZ" dirty="0" err="1">
                <a:solidFill>
                  <a:schemeClr val="tx1"/>
                </a:solidFill>
              </a:rPr>
              <a:t>VServer</a:t>
            </a:r>
            <a:r>
              <a:rPr lang="en-NZ" dirty="0">
                <a:solidFill>
                  <a:schemeClr val="tx1"/>
                </a:solidFill>
              </a:rPr>
              <a:t>   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D5FCAFC0-E8F0-4B73-B6FA-DA72F5935C20}"/>
              </a:ext>
            </a:extLst>
          </p:cNvPr>
          <p:cNvSpPr/>
          <p:nvPr/>
        </p:nvSpPr>
        <p:spPr>
          <a:xfrm>
            <a:off x="3539266" y="5419543"/>
            <a:ext cx="2556734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2000: FreeBSD Jails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794ECB9D-DB01-49C0-BC53-AE110670D5A8}"/>
              </a:ext>
            </a:extLst>
          </p:cNvPr>
          <p:cNvSpPr/>
          <p:nvPr/>
        </p:nvSpPr>
        <p:spPr>
          <a:xfrm>
            <a:off x="6361804" y="5720482"/>
            <a:ext cx="257825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1979: Unix V7   </a:t>
            </a: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4AC539EF-D248-4DF7-B780-2E6DEDAE42D7}"/>
              </a:ext>
            </a:extLst>
          </p:cNvPr>
          <p:cNvSpPr/>
          <p:nvPr/>
        </p:nvSpPr>
        <p:spPr>
          <a:xfrm>
            <a:off x="3539266" y="4579559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2004: Oracle Solaris Containers   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70B2E266-FAEB-4AEB-AC2D-D3A908B58AE6}"/>
              </a:ext>
            </a:extLst>
          </p:cNvPr>
          <p:cNvSpPr/>
          <p:nvPr/>
        </p:nvSpPr>
        <p:spPr>
          <a:xfrm>
            <a:off x="6684084" y="3716565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2005: Open VZ (Open </a:t>
            </a:r>
            <a:r>
              <a:rPr lang="en-NZ" dirty="0" err="1">
                <a:solidFill>
                  <a:schemeClr val="tx1"/>
                </a:solidFill>
              </a:rPr>
              <a:t>Virtuzzo</a:t>
            </a:r>
            <a:r>
              <a:rPr lang="en-NZ" dirty="0">
                <a:solidFill>
                  <a:schemeClr val="tx1"/>
                </a:solidFill>
              </a:rPr>
              <a:t>)   </a:t>
            </a: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4BE175D1-4C1E-4ADD-B9D2-A5E81C27BB33}"/>
              </a:ext>
            </a:extLst>
          </p:cNvPr>
          <p:cNvSpPr/>
          <p:nvPr/>
        </p:nvSpPr>
        <p:spPr>
          <a:xfrm>
            <a:off x="3342042" y="3319635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2006: Process Containers  </a:t>
            </a:r>
          </a:p>
        </p:txBody>
      </p:sp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E4B14A83-A32D-422B-9066-5B0A9E18E69B}"/>
              </a:ext>
            </a:extLst>
          </p:cNvPr>
          <p:cNvSpPr/>
          <p:nvPr/>
        </p:nvSpPr>
        <p:spPr>
          <a:xfrm>
            <a:off x="7973208" y="2708893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2008: LXC  </a:t>
            </a:r>
          </a:p>
        </p:txBody>
      </p:sp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669F9E68-C480-4320-9DE3-ED278E53162E}"/>
              </a:ext>
            </a:extLst>
          </p:cNvPr>
          <p:cNvSpPr/>
          <p:nvPr/>
        </p:nvSpPr>
        <p:spPr>
          <a:xfrm>
            <a:off x="2297653" y="2387223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20011: Warden </a:t>
            </a: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CB71C88A-88AD-457B-9FE0-386953A8C9A9}"/>
              </a:ext>
            </a:extLst>
          </p:cNvPr>
          <p:cNvSpPr/>
          <p:nvPr/>
        </p:nvSpPr>
        <p:spPr>
          <a:xfrm>
            <a:off x="5327724" y="2015054"/>
            <a:ext cx="393461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2013: LMCTFY</a:t>
            </a:r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4CD844CC-628F-46EE-8AE6-385287E6D114}"/>
              </a:ext>
            </a:extLst>
          </p:cNvPr>
          <p:cNvSpPr/>
          <p:nvPr/>
        </p:nvSpPr>
        <p:spPr>
          <a:xfrm>
            <a:off x="7367643" y="1452497"/>
            <a:ext cx="2712720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2013: Docker </a:t>
            </a:r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2DE0C7FD-9882-48A5-824C-D1E3F60E7FBB}"/>
              </a:ext>
            </a:extLst>
          </p:cNvPr>
          <p:cNvSpPr/>
          <p:nvPr/>
        </p:nvSpPr>
        <p:spPr>
          <a:xfrm>
            <a:off x="1828351" y="1230052"/>
            <a:ext cx="3480996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2014: Kubernetes </a:t>
            </a:r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9BE8ECD5-6CB2-4500-9599-16CF340BEECF}"/>
              </a:ext>
            </a:extLst>
          </p:cNvPr>
          <p:cNvSpPr/>
          <p:nvPr/>
        </p:nvSpPr>
        <p:spPr>
          <a:xfrm>
            <a:off x="3153782" y="682876"/>
            <a:ext cx="4141247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2016: Windows Docker Containers 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87E5EC69-6111-412D-B8C3-0B4A496B9845}"/>
              </a:ext>
            </a:extLst>
          </p:cNvPr>
          <p:cNvSpPr/>
          <p:nvPr/>
        </p:nvSpPr>
        <p:spPr>
          <a:xfrm>
            <a:off x="5842187" y="230859"/>
            <a:ext cx="3263378" cy="613186"/>
          </a:xfrm>
          <a:prstGeom prst="flowChartTerminator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2017: AKS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DD36B-F028-4A4F-B1CF-DE628E8ED917}"/>
              </a:ext>
            </a:extLst>
          </p:cNvPr>
          <p:cNvSpPr txBox="1"/>
          <p:nvPr/>
        </p:nvSpPr>
        <p:spPr>
          <a:xfrm rot="16200000">
            <a:off x="-2184540" y="4116753"/>
            <a:ext cx="4959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highlight>
                  <a:srgbClr val="FFFF00"/>
                </a:highlight>
              </a:rPr>
              <a:t>Containers timeline </a:t>
            </a:r>
            <a:r>
              <a:rPr lang="en-NZ" sz="2800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endParaRPr lang="en-NZ" sz="2800" dirty="0">
              <a:highlight>
                <a:srgbClr val="FFFF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3B5329-F6A7-4D7F-B551-86F21320BC03}"/>
              </a:ext>
            </a:extLst>
          </p:cNvPr>
          <p:cNvSpPr txBox="1"/>
          <p:nvPr/>
        </p:nvSpPr>
        <p:spPr>
          <a:xfrm>
            <a:off x="3539266" y="6445486"/>
            <a:ext cx="887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https://blog.aquasec.com/a-brief-history-of-containers-from-1970s-chroot-to-docker-2016</a:t>
            </a:r>
          </a:p>
        </p:txBody>
      </p:sp>
    </p:spTree>
    <p:extLst>
      <p:ext uri="{BB962C8B-B14F-4D97-AF65-F5344CB8AC3E}">
        <p14:creationId xmlns:p14="http://schemas.microsoft.com/office/powerpoint/2010/main" val="400089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3674-F5F0-40B9-B7AC-B39CF3B5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F9788-8921-4F70-BC13-9770F2449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NZ" dirty="0"/>
              <a:t>Docker is a commercial product; Docker platform is built on OSS (Moby project).</a:t>
            </a:r>
          </a:p>
          <a:p>
            <a:r>
              <a:rPr lang="en-NZ" dirty="0"/>
              <a:t>There are two editions of Docker – Docker Community Edition (CE) and Docker Enterprise Edition (EE). </a:t>
            </a:r>
          </a:p>
          <a:p>
            <a:r>
              <a:rPr lang="en-NZ" dirty="0"/>
              <a:t>Docker for Windows (D4W) is CE and runs off of a Linux machine that runs on Windows </a:t>
            </a:r>
            <a:r>
              <a:rPr lang="en-NZ" dirty="0" err="1"/>
              <a:t>Hyperviser</a:t>
            </a:r>
            <a:r>
              <a:rPr lang="en-NZ" dirty="0"/>
              <a:t> (Called </a:t>
            </a:r>
            <a:r>
              <a:rPr lang="en-NZ" dirty="0" err="1"/>
              <a:t>MobyLinuxVM</a:t>
            </a:r>
            <a:r>
              <a:rPr lang="en-NZ" dirty="0"/>
              <a:t>) that is setup as part if the installation process. </a:t>
            </a:r>
          </a:p>
          <a:p>
            <a:r>
              <a:rPr lang="en-NZ" dirty="0"/>
              <a:t>D4W can switch between running Linux containers and Windows containers.</a:t>
            </a:r>
          </a:p>
          <a:p>
            <a:r>
              <a:rPr lang="en-NZ" dirty="0"/>
              <a:t>For Linux containers D4W enables direct calls to Docker CE on </a:t>
            </a:r>
            <a:r>
              <a:rPr lang="en-NZ" dirty="0" err="1"/>
              <a:t>MobyLinuxVM</a:t>
            </a:r>
            <a:r>
              <a:rPr lang="en-NZ" dirty="0"/>
              <a:t>.</a:t>
            </a:r>
          </a:p>
          <a:p>
            <a:r>
              <a:rPr lang="en-NZ" dirty="0"/>
              <a:t>Docker compose can be used to launch and run collections of Docker images in an orchestrated manner.</a:t>
            </a:r>
          </a:p>
          <a:p>
            <a:r>
              <a:rPr lang="en-NZ" dirty="0"/>
              <a:t>Docker essentially behaves like a miniature data centre running on your machine.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788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F6CD0D-A8C5-49CD-91C5-D69B2CF5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/>
              <a:t>Docker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419CE-25A4-4AE8-AABE-FC014B48894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1684450"/>
            <a:ext cx="12258675" cy="40941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EB411-0F8E-4B09-8D94-4F466A0863B0}"/>
              </a:ext>
            </a:extLst>
          </p:cNvPr>
          <p:cNvSpPr txBox="1"/>
          <p:nvPr/>
        </p:nvSpPr>
        <p:spPr>
          <a:xfrm>
            <a:off x="634862" y="6211669"/>
            <a:ext cx="1155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  <a:hlinkClick r:id="rId3"/>
              </a:rPr>
              <a:t>http://blog.xebia.com/</a:t>
            </a:r>
            <a:endParaRPr lang="en-NZ" dirty="0">
              <a:highlight>
                <a:srgbClr val="FFFF00"/>
              </a:highlight>
            </a:endParaRPr>
          </a:p>
          <a:p>
            <a:r>
              <a:rPr lang="en-NZ" dirty="0">
                <a:highlight>
                  <a:srgbClr val="FFFF00"/>
                </a:highlight>
              </a:rPr>
              <a:t>deep-dive-into-windows-server-containers-and-docker-part-2-underlying-implementation-of-windows-server-containers/</a:t>
            </a:r>
          </a:p>
        </p:txBody>
      </p:sp>
    </p:spTree>
    <p:extLst>
      <p:ext uri="{BB962C8B-B14F-4D97-AF65-F5344CB8AC3E}">
        <p14:creationId xmlns:p14="http://schemas.microsoft.com/office/powerpoint/2010/main" val="4113119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6C40D4-30E6-4E82-974F-B061CD1C1DD1}"/>
              </a:ext>
            </a:extLst>
          </p:cNvPr>
          <p:cNvSpPr txBox="1"/>
          <p:nvPr/>
        </p:nvSpPr>
        <p:spPr>
          <a:xfrm>
            <a:off x="7275756" y="6488668"/>
            <a:ext cx="491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https://docs.docker.com/engine/docker-overview/</a:t>
            </a:r>
          </a:p>
        </p:txBody>
      </p:sp>
    </p:spTree>
    <p:extLst>
      <p:ext uri="{BB962C8B-B14F-4D97-AF65-F5344CB8AC3E}">
        <p14:creationId xmlns:p14="http://schemas.microsoft.com/office/powerpoint/2010/main" val="627810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F8F6-5844-4114-A1B7-FE3C5EB7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“</a:t>
            </a:r>
            <a:r>
              <a:rPr lang="en-NZ" dirty="0" err="1"/>
              <a:t>Dockerisation</a:t>
            </a:r>
            <a:r>
              <a:rPr lang="en-NZ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FD06-DC4B-4210-B189-CDF048FFE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Almost any software that can run on Windows or Linux can be turned into a Docker container.</a:t>
            </a:r>
          </a:p>
          <a:p>
            <a:r>
              <a:rPr lang="en-NZ" dirty="0"/>
              <a:t>Other than the client, there are three main parts to Docker:</a:t>
            </a:r>
          </a:p>
          <a:p>
            <a:pPr lvl="1"/>
            <a:r>
              <a:rPr lang="en-NZ" dirty="0"/>
              <a:t>Docker compose – run multi-container solutions.</a:t>
            </a:r>
          </a:p>
          <a:p>
            <a:pPr lvl="1"/>
            <a:r>
              <a:rPr lang="en-NZ" dirty="0"/>
              <a:t>Docker registry – where Docker images are kept.</a:t>
            </a:r>
          </a:p>
          <a:p>
            <a:pPr lvl="1"/>
            <a:r>
              <a:rPr lang="en-NZ" dirty="0"/>
              <a:t>Docker swarm – an inbuilt orchestrator.</a:t>
            </a:r>
          </a:p>
          <a:p>
            <a:r>
              <a:rPr lang="en-NZ" dirty="0"/>
              <a:t>Docker Hub can be used to store repositories of Docker images.</a:t>
            </a:r>
          </a:p>
          <a:p>
            <a:r>
              <a:rPr lang="en-NZ" dirty="0"/>
              <a:t>SQL Server 2017 seems to be designed to be </a:t>
            </a:r>
            <a:r>
              <a:rPr lang="en-NZ" dirty="0" err="1"/>
              <a:t>Dockerised</a:t>
            </a:r>
            <a:r>
              <a:rPr lang="en-NZ" dirty="0"/>
              <a:t> on Linux.</a:t>
            </a:r>
          </a:p>
        </p:txBody>
      </p:sp>
    </p:spTree>
    <p:extLst>
      <p:ext uri="{BB962C8B-B14F-4D97-AF65-F5344CB8AC3E}">
        <p14:creationId xmlns:p14="http://schemas.microsoft.com/office/powerpoint/2010/main" val="308336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94F2-250B-49AE-BE24-7EB7477C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Orchestrators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98435-6C2D-42C7-AB57-CAD998290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92" y="3171066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2C140-6699-4353-BAA0-A050E9C68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60" y="3606420"/>
            <a:ext cx="2152650" cy="215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BF3C9-F54E-4E53-BFB1-F10C3DF89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349" y="706058"/>
            <a:ext cx="2152650" cy="2124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5EFD8D-7509-46F6-B15E-36B384304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37" y="2830133"/>
            <a:ext cx="2952750" cy="1552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46385-58B9-4B8E-9BC8-9238ACF367E9}"/>
              </a:ext>
            </a:extLst>
          </p:cNvPr>
          <p:cNvSpPr txBox="1"/>
          <p:nvPr/>
        </p:nvSpPr>
        <p:spPr>
          <a:xfrm>
            <a:off x="1594087" y="2357718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Azure Service Fabric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B4268-7447-429C-A340-4EB6CD47CDD6}"/>
              </a:ext>
            </a:extLst>
          </p:cNvPr>
          <p:cNvSpPr txBox="1"/>
          <p:nvPr/>
        </p:nvSpPr>
        <p:spPr>
          <a:xfrm>
            <a:off x="6698349" y="521392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Docker Swarm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D91BF-4EF8-459C-AA1C-F6E55CB2C65E}"/>
              </a:ext>
            </a:extLst>
          </p:cNvPr>
          <p:cNvSpPr txBox="1"/>
          <p:nvPr/>
        </p:nvSpPr>
        <p:spPr>
          <a:xfrm>
            <a:off x="4416792" y="5389738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err="1"/>
              <a:t>Kubenetes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4540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F1DB-2DCB-42EB-B7D2-86F5D5EF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Kubernetes (K8s)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77C0E-0557-4CF9-9506-D2D3A926B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Has emerged as the apparent frontrunner of orchestrators. </a:t>
            </a:r>
          </a:p>
          <a:p>
            <a:r>
              <a:rPr lang="en-NZ" dirty="0"/>
              <a:t>OSS, created by Brendan Burns (who now works with Microsoft) at Google.</a:t>
            </a:r>
          </a:p>
          <a:p>
            <a:r>
              <a:rPr lang="en-NZ" dirty="0" err="1"/>
              <a:t>KubeCtrl</a:t>
            </a:r>
            <a:r>
              <a:rPr lang="en-NZ" dirty="0"/>
              <a:t> is a local version of K8s that can be used similar to Docker CE for development purposes.</a:t>
            </a:r>
          </a:p>
          <a:p>
            <a:r>
              <a:rPr lang="en-NZ" dirty="0"/>
              <a:t>Options for running K8s on Azure are:</a:t>
            </a:r>
          </a:p>
          <a:p>
            <a:pPr lvl="1"/>
            <a:r>
              <a:rPr lang="en-NZ" dirty="0" err="1"/>
              <a:t>OpenShift</a:t>
            </a:r>
            <a:r>
              <a:rPr lang="en-NZ" dirty="0"/>
              <a:t> (Linux only containers – managed service).</a:t>
            </a:r>
          </a:p>
          <a:p>
            <a:pPr lvl="1"/>
            <a:r>
              <a:rPr lang="en-NZ" dirty="0"/>
              <a:t>AKS (Linux only containers – managed service).</a:t>
            </a:r>
          </a:p>
          <a:p>
            <a:pPr lvl="1"/>
            <a:r>
              <a:rPr lang="en-NZ" dirty="0"/>
              <a:t>ACS (Linux and Windows containers – but DIY management and config).</a:t>
            </a:r>
          </a:p>
        </p:txBody>
      </p:sp>
    </p:spTree>
    <p:extLst>
      <p:ext uri="{BB962C8B-B14F-4D97-AF65-F5344CB8AC3E}">
        <p14:creationId xmlns:p14="http://schemas.microsoft.com/office/powerpoint/2010/main" val="152312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5000" b="-4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7BC79-17F8-4EB3-8D58-ED03BBC1E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NZ" sz="9600" dirty="0">
                <a:highlight>
                  <a:srgbClr val="FFFF00"/>
                </a:highlight>
              </a:rPr>
              <a:t>.NET 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9568D-8A17-4BC3-B9A3-17EF722B8F9B}"/>
              </a:ext>
            </a:extLst>
          </p:cNvPr>
          <p:cNvSpPr txBox="1"/>
          <p:nvPr/>
        </p:nvSpPr>
        <p:spPr>
          <a:xfrm>
            <a:off x="5048923" y="6488668"/>
            <a:ext cx="714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http://www.righto.com/2013/09/the-z-80-has-4-bit-alu-heres-how-it.html</a:t>
            </a:r>
          </a:p>
        </p:txBody>
      </p:sp>
    </p:spTree>
    <p:extLst>
      <p:ext uri="{BB962C8B-B14F-4D97-AF65-F5344CB8AC3E}">
        <p14:creationId xmlns:p14="http://schemas.microsoft.com/office/powerpoint/2010/main" val="1182383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35BCAC-B015-4416-8271-EFA96DBCDBBA}"/>
              </a:ext>
            </a:extLst>
          </p:cNvPr>
          <p:cNvSpPr txBox="1"/>
          <p:nvPr/>
        </p:nvSpPr>
        <p:spPr>
          <a:xfrm>
            <a:off x="8674250" y="6492875"/>
            <a:ext cx="351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  <a:hlinkClick r:id="rId3"/>
              </a:rPr>
              <a:t>https://aka.ms/microservicesebook</a:t>
            </a:r>
            <a:endParaRPr lang="en-NZ" dirty="0">
              <a:highlight>
                <a:srgbClr val="FFFF00"/>
              </a:highlight>
            </a:endParaRPr>
          </a:p>
          <a:p>
            <a:endParaRPr lang="en-NZ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4136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B2E7-DABA-41E8-B55C-7F6B9F95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About Bernard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1062-B19C-4893-83D4-88CA6D03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Been in software for 15+ years. Architecture for about 5 years.</a:t>
            </a:r>
          </a:p>
          <a:p>
            <a:r>
              <a:rPr lang="en-NZ" dirty="0"/>
              <a:t>Working with Provoke Services Ltd about 2.5 years.</a:t>
            </a:r>
          </a:p>
          <a:p>
            <a:r>
              <a:rPr lang="en-NZ" dirty="0"/>
              <a:t>Using container-based development about 1 year.</a:t>
            </a:r>
          </a:p>
          <a:p>
            <a:r>
              <a:rPr lang="en-NZ" dirty="0"/>
              <a:t>Have NOT programmed lots of microservices or containerised apps.</a:t>
            </a:r>
          </a:p>
          <a:p>
            <a:r>
              <a:rPr lang="en-NZ" dirty="0"/>
              <a:t>Disclaimer: containerised development is a huge field; have tried to compose a themed talk/demo, you be the judge.</a:t>
            </a:r>
          </a:p>
        </p:txBody>
      </p:sp>
    </p:spTree>
    <p:extLst>
      <p:ext uri="{BB962C8B-B14F-4D97-AF65-F5344CB8AC3E}">
        <p14:creationId xmlns:p14="http://schemas.microsoft.com/office/powerpoint/2010/main" val="1049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1B77-6E7B-4A3A-9A89-DE856543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.NETs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D4E0-3E23-4C24-8A0A-7349D299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.NET Core is cross platform native, so we can run it on Linux and Windows containers irrespectively. So it’s good for containers.</a:t>
            </a:r>
          </a:p>
          <a:p>
            <a:r>
              <a:rPr lang="en-NZ" dirty="0"/>
              <a:t>.NET Core is *purportedly faster than .NET Framework for most things.</a:t>
            </a:r>
          </a:p>
          <a:p>
            <a:r>
              <a:rPr lang="en-NZ" dirty="0"/>
              <a:t>.NET Standard replaces Portable Class Libraries – it can be used to communicate between .NET Framework and .NET Core apps.</a:t>
            </a:r>
          </a:p>
          <a:p>
            <a:r>
              <a:rPr lang="en-NZ" dirty="0"/>
              <a:t>.NET Framework is the same-as-ever and in a nutshell, should be used if you want to access OS level resources.</a:t>
            </a:r>
          </a:p>
          <a:p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4A855-C8C2-4C19-B457-911356E5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NZ" dirty="0"/>
              <a:t>*I haven’t benchmarked it myself.</a:t>
            </a:r>
          </a:p>
        </p:txBody>
      </p:sp>
    </p:spTree>
    <p:extLst>
      <p:ext uri="{BB962C8B-B14F-4D97-AF65-F5344CB8AC3E}">
        <p14:creationId xmlns:p14="http://schemas.microsoft.com/office/powerpoint/2010/main" val="414803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27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A8A8A6-35BD-45AE-BA64-8D6AA89DB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NZ" sz="9600" dirty="0">
                <a:highlight>
                  <a:srgbClr val="FFFF00"/>
                </a:highlight>
              </a:rPr>
              <a:t>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4FA40-115F-4B15-ADEC-F379DF4D9805}"/>
              </a:ext>
            </a:extLst>
          </p:cNvPr>
          <p:cNvSpPr txBox="1"/>
          <p:nvPr/>
        </p:nvSpPr>
        <p:spPr>
          <a:xfrm>
            <a:off x="665768" y="6488668"/>
            <a:ext cx="1152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https://en.wikipedia.org/wiki/Workshop#/media/File:Railway_workshop_museum_exhibition_in_Ljubljana,_Slovenia.jpg</a:t>
            </a:r>
          </a:p>
        </p:txBody>
      </p:sp>
    </p:spTree>
    <p:extLst>
      <p:ext uri="{BB962C8B-B14F-4D97-AF65-F5344CB8AC3E}">
        <p14:creationId xmlns:p14="http://schemas.microsoft.com/office/powerpoint/2010/main" val="2687752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20E4-A302-4AB7-99A1-A2503ED22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82AFF-EEB8-4E42-9253-0D9B15D28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NZ" dirty="0"/>
              <a:t>Docker platform overview: </a:t>
            </a:r>
            <a:r>
              <a:rPr lang="en-NZ" dirty="0">
                <a:hlinkClick r:id="rId2"/>
              </a:rPr>
              <a:t>https://docs.docker.com/engine/docker-overview/#the-docker-platform</a:t>
            </a:r>
            <a:r>
              <a:rPr lang="en-NZ" dirty="0"/>
              <a:t> </a:t>
            </a:r>
          </a:p>
          <a:p>
            <a:r>
              <a:rPr lang="en-NZ" dirty="0"/>
              <a:t>Docker swarm: </a:t>
            </a:r>
            <a:r>
              <a:rPr lang="en-NZ" dirty="0">
                <a:hlinkClick r:id="rId3"/>
              </a:rPr>
              <a:t>https://docs.docker.com/engine/swarm/</a:t>
            </a:r>
            <a:r>
              <a:rPr lang="en-NZ" dirty="0"/>
              <a:t> </a:t>
            </a:r>
          </a:p>
          <a:p>
            <a:r>
              <a:rPr lang="en-NZ" dirty="0"/>
              <a:t>Docker registry: </a:t>
            </a:r>
            <a:r>
              <a:rPr lang="en-NZ" dirty="0">
                <a:hlinkClick r:id="rId4"/>
              </a:rPr>
              <a:t>https://docs.docker.com/registry/</a:t>
            </a:r>
            <a:endParaRPr lang="en-NZ" dirty="0"/>
          </a:p>
          <a:p>
            <a:r>
              <a:rPr lang="en-NZ" dirty="0"/>
              <a:t>Docker compose: </a:t>
            </a:r>
            <a:r>
              <a:rPr lang="en-NZ" dirty="0">
                <a:hlinkClick r:id="rId5"/>
              </a:rPr>
              <a:t>https://docs.docker.com/compose/overview/</a:t>
            </a:r>
            <a:endParaRPr lang="en-NZ" dirty="0"/>
          </a:p>
          <a:p>
            <a:r>
              <a:rPr lang="en-NZ" dirty="0"/>
              <a:t>Docker commands: </a:t>
            </a:r>
            <a:r>
              <a:rPr lang="en-NZ" dirty="0">
                <a:hlinkClick r:id="rId6"/>
              </a:rPr>
              <a:t>https://docs.docker.com/engine/reference/commandline/docker/</a:t>
            </a:r>
            <a:endParaRPr lang="en-NZ" dirty="0"/>
          </a:p>
          <a:p>
            <a:r>
              <a:rPr lang="en-NZ" dirty="0"/>
              <a:t>Fowler on microservices: </a:t>
            </a:r>
            <a:r>
              <a:rPr lang="en-NZ" dirty="0">
                <a:hlinkClick r:id="rId7"/>
              </a:rPr>
              <a:t>https://martinfowler.com/microservices/</a:t>
            </a:r>
            <a:endParaRPr lang="en-NZ" dirty="0"/>
          </a:p>
          <a:p>
            <a:r>
              <a:rPr lang="en-NZ" dirty="0"/>
              <a:t>What are microservices (</a:t>
            </a:r>
            <a:r>
              <a:rPr lang="en-NZ"/>
              <a:t>article that’s not TL;DR): </a:t>
            </a:r>
            <a:r>
              <a:rPr lang="en-NZ">
                <a:hlinkClick r:id="rId8"/>
              </a:rPr>
              <a:t>https://blog.restcase.com/what-are-microservices/</a:t>
            </a:r>
            <a:r>
              <a:rPr lang="en-NZ"/>
              <a:t> </a:t>
            </a:r>
            <a:endParaRPr lang="en-NZ" dirty="0"/>
          </a:p>
          <a:p>
            <a:r>
              <a:rPr lang="en-NZ" dirty="0"/>
              <a:t>Fowler on </a:t>
            </a:r>
            <a:r>
              <a:rPr lang="en-NZ" dirty="0" err="1"/>
              <a:t>serverless</a:t>
            </a:r>
            <a:r>
              <a:rPr lang="en-NZ" dirty="0"/>
              <a:t>: </a:t>
            </a:r>
            <a:r>
              <a:rPr lang="en-NZ" dirty="0">
                <a:hlinkClick r:id="rId9"/>
              </a:rPr>
              <a:t>https://martinfowler.com/articles/serverless.html</a:t>
            </a:r>
            <a:endParaRPr lang="en-NZ" dirty="0"/>
          </a:p>
          <a:p>
            <a:r>
              <a:rPr lang="en-NZ" dirty="0"/>
              <a:t>.NET Standard: </a:t>
            </a:r>
            <a:r>
              <a:rPr lang="en-NZ" dirty="0">
                <a:hlinkClick r:id="rId10"/>
              </a:rPr>
              <a:t>https://docs.microsoft.com/en-us/dotnet/standard/net-standard</a:t>
            </a:r>
            <a:r>
              <a:rPr lang="en-NZ" dirty="0"/>
              <a:t> </a:t>
            </a:r>
          </a:p>
          <a:p>
            <a:r>
              <a:rPr lang="en-NZ" dirty="0"/>
              <a:t>Moby project: </a:t>
            </a:r>
            <a:r>
              <a:rPr lang="en-NZ" dirty="0">
                <a:hlinkClick r:id="rId11"/>
              </a:rPr>
              <a:t>https://github.com/moby</a:t>
            </a:r>
            <a:r>
              <a:rPr lang="en-NZ" dirty="0"/>
              <a:t> </a:t>
            </a:r>
          </a:p>
          <a:p>
            <a:r>
              <a:rPr lang="en-NZ" dirty="0" err="1"/>
              <a:t>eShopOnContainers</a:t>
            </a:r>
            <a:r>
              <a:rPr lang="en-NZ" dirty="0"/>
              <a:t> code: </a:t>
            </a:r>
            <a:r>
              <a:rPr lang="en-NZ" dirty="0">
                <a:hlinkClick r:id="rId12"/>
              </a:rPr>
              <a:t>https://github.com/dotnet-architecture/eShopOnContainers</a:t>
            </a:r>
            <a:endParaRPr lang="en-NZ" dirty="0"/>
          </a:p>
          <a:p>
            <a:r>
              <a:rPr lang="en-NZ" dirty="0" err="1"/>
              <a:t>eShopOnContainers</a:t>
            </a:r>
            <a:r>
              <a:rPr lang="en-NZ" dirty="0"/>
              <a:t> book (free): </a:t>
            </a:r>
            <a:r>
              <a:rPr lang="en-NZ" dirty="0">
                <a:hlinkClick r:id="rId13"/>
              </a:rPr>
              <a:t>https://aka.ms/microservicesebook</a:t>
            </a:r>
            <a:endParaRPr lang="en-NZ" dirty="0"/>
          </a:p>
          <a:p>
            <a:r>
              <a:rPr lang="en-NZ" dirty="0"/>
              <a:t>Creator of Kubernetes: </a:t>
            </a:r>
            <a:r>
              <a:rPr lang="en-NZ" dirty="0">
                <a:hlinkClick r:id="rId14"/>
              </a:rPr>
              <a:t>https://architecht.io/kubernetes-creator-brendan-burns-on-joining-microsoft-and-where-were-really-at-with-containers-ac7d496911af</a:t>
            </a:r>
            <a:r>
              <a:rPr lang="en-NZ" dirty="0"/>
              <a:t> </a:t>
            </a:r>
          </a:p>
          <a:p>
            <a:r>
              <a:rPr lang="en-NZ" dirty="0"/>
              <a:t>Docker Hub (free to sign-up and use): </a:t>
            </a:r>
            <a:r>
              <a:rPr lang="en-NZ" dirty="0">
                <a:hlinkClick r:id="rId15"/>
              </a:rPr>
              <a:t>https://hub.docker.com/</a:t>
            </a:r>
            <a:r>
              <a:rPr lang="en-NZ" dirty="0"/>
              <a:t>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5212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02EE-A655-40A4-BFA0-5B62B5C5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Plan for this session: talking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90471-E062-4586-9BA5-B86180F27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b="1" dirty="0"/>
              <a:t>Primer: </a:t>
            </a:r>
            <a:r>
              <a:rPr lang="en-NZ" dirty="0"/>
              <a:t>Overview of containers, microservices and </a:t>
            </a:r>
            <a:r>
              <a:rPr lang="en-NZ" dirty="0" err="1"/>
              <a:t>serverless</a:t>
            </a:r>
            <a:r>
              <a:rPr lang="en-NZ" dirty="0"/>
              <a:t> architectures.</a:t>
            </a:r>
          </a:p>
          <a:p>
            <a:r>
              <a:rPr lang="en-NZ" b="1" dirty="0"/>
              <a:t>Microservices: </a:t>
            </a:r>
            <a:r>
              <a:rPr lang="en-NZ" dirty="0"/>
              <a:t>A bit of detail about common patterns for microservices architecture.</a:t>
            </a:r>
          </a:p>
          <a:p>
            <a:r>
              <a:rPr lang="en-NZ" b="1" dirty="0"/>
              <a:t>Containers: </a:t>
            </a:r>
            <a:r>
              <a:rPr lang="en-NZ" dirty="0"/>
              <a:t>Where they have come from and what are they good for.</a:t>
            </a:r>
          </a:p>
          <a:p>
            <a:r>
              <a:rPr lang="en-NZ" b="1" dirty="0"/>
              <a:t>The .NETs: </a:t>
            </a:r>
            <a:r>
              <a:rPr lang="en-NZ" dirty="0"/>
              <a:t>Why we use .NET Core for Docker projects and what the other .NETs are about.</a:t>
            </a:r>
          </a:p>
        </p:txBody>
      </p:sp>
    </p:spTree>
    <p:extLst>
      <p:ext uri="{BB962C8B-B14F-4D97-AF65-F5344CB8AC3E}">
        <p14:creationId xmlns:p14="http://schemas.microsoft.com/office/powerpoint/2010/main" val="299344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2E4F-89CA-4F44-A277-139F5E20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Plan for session: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83497-78F7-4E38-AA6B-DDBEC4FD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Setup Docker and VS tools for Docker.</a:t>
            </a:r>
          </a:p>
          <a:p>
            <a:r>
              <a:rPr lang="en-NZ" dirty="0"/>
              <a:t>Setup </a:t>
            </a:r>
            <a:r>
              <a:rPr lang="en-NZ" dirty="0" err="1"/>
              <a:t>KubeCtrl</a:t>
            </a:r>
            <a:r>
              <a:rPr lang="en-NZ" dirty="0"/>
              <a:t> and AKS.</a:t>
            </a:r>
          </a:p>
          <a:p>
            <a:r>
              <a:rPr lang="en-NZ" dirty="0"/>
              <a:t>Get a Docker supported application setup for development on your local machine.</a:t>
            </a:r>
          </a:p>
          <a:p>
            <a:r>
              <a:rPr lang="en-NZ" dirty="0"/>
              <a:t>Step through a Docker supported application using the debugger.</a:t>
            </a:r>
          </a:p>
          <a:p>
            <a:r>
              <a:rPr lang="en-NZ" dirty="0"/>
              <a:t>Deploy a Docker supported application to Azure.</a:t>
            </a:r>
          </a:p>
          <a:p>
            <a:r>
              <a:rPr lang="en-NZ" dirty="0"/>
              <a:t>Get an Azure Function app deployed to Azure from Visual Studio.</a:t>
            </a:r>
          </a:p>
          <a:p>
            <a:r>
              <a:rPr lang="en-NZ" dirty="0"/>
              <a:t>Other stuffs.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56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E635B4-6A15-49AF-80FF-F5DF597F34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NZ" sz="9600" dirty="0">
                <a:highlight>
                  <a:srgbClr val="FFFF00"/>
                </a:highlight>
              </a:rPr>
              <a:t>Primer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D4689-AD8C-4A4D-953C-BA14D06D8618}"/>
              </a:ext>
            </a:extLst>
          </p:cNvPr>
          <p:cNvSpPr txBox="1"/>
          <p:nvPr/>
        </p:nvSpPr>
        <p:spPr>
          <a:xfrm>
            <a:off x="3759883" y="6488668"/>
            <a:ext cx="843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highlight>
                  <a:srgbClr val="FFFF00"/>
                </a:highlight>
              </a:rPr>
              <a:t>https://wellington.govt.nz/services/rates-and-property/property/graffiti/remove-graffiti</a:t>
            </a:r>
          </a:p>
        </p:txBody>
      </p:sp>
    </p:spTree>
    <p:extLst>
      <p:ext uri="{BB962C8B-B14F-4D97-AF65-F5344CB8AC3E}">
        <p14:creationId xmlns:p14="http://schemas.microsoft.com/office/powerpoint/2010/main" val="149480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D4A4-091A-441B-8FA0-4BB3827B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Changing software/infra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820A-70B5-4609-AA13-0D1C64B15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		Mainframe and terminal</a:t>
            </a:r>
          </a:p>
          <a:p>
            <a:pPr marL="0" indent="0" algn="r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      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Client/server</a:t>
            </a:r>
          </a:p>
          <a:p>
            <a:pPr marL="0" indent="0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  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Web services and smart clients</a:t>
            </a:r>
          </a:p>
          <a:p>
            <a:pPr marL="0" indent="0" algn="ctr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Virtualisation: private cloud</a:t>
            </a:r>
          </a:p>
          <a:p>
            <a:pPr marL="0" indent="0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	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IaaS and PaaS: public cloud</a:t>
            </a:r>
            <a:r>
              <a:rPr lang="en-NZ" sz="4800" dirty="0">
                <a:solidFill>
                  <a:srgbClr val="92D050"/>
                </a:solidFill>
              </a:rPr>
              <a:t>   </a:t>
            </a:r>
          </a:p>
          <a:p>
            <a:pPr marL="0" indent="0" algn="ctr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     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Microservices</a:t>
            </a:r>
          </a:p>
          <a:p>
            <a:pPr marL="0" indent="0">
              <a:buNone/>
            </a:pP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  <a:sym typeface="Wingdings" panose="05000000000000000000" pitchFamily="2" charset="2"/>
              </a:rPr>
              <a:t>     </a:t>
            </a:r>
            <a:r>
              <a:rPr lang="en-NZ" sz="4800" dirty="0" err="1">
                <a:solidFill>
                  <a:srgbClr val="92D050"/>
                </a:solidFill>
                <a:highlight>
                  <a:srgbClr val="000000"/>
                </a:highlight>
              </a:rPr>
              <a:t>Serverless</a:t>
            </a:r>
            <a:r>
              <a:rPr lang="en-NZ" sz="4800" dirty="0">
                <a:solidFill>
                  <a:srgbClr val="92D050"/>
                </a:solidFill>
                <a:highlight>
                  <a:srgbClr val="000000"/>
                </a:highlight>
              </a:rPr>
              <a:t>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41822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FEF1-B879-4088-921D-C9404B08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</a:t>
            </a:r>
            <a:r>
              <a:rPr lang="en-NZ" dirty="0" err="1"/>
              <a:t>serverless</a:t>
            </a:r>
            <a:r>
              <a:rPr lang="en-NZ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1EAE-A017-4384-B2D7-445C316B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Methods of a program that run directly on the cloud.</a:t>
            </a:r>
          </a:p>
          <a:p>
            <a:r>
              <a:rPr lang="en-NZ" dirty="0"/>
              <a:t>I.e. have no main method in your code.</a:t>
            </a:r>
          </a:p>
          <a:p>
            <a:r>
              <a:rPr lang="en-NZ" dirty="0"/>
              <a:t>Typically charged by the cloud host by call or by uptime.</a:t>
            </a:r>
          </a:p>
          <a:p>
            <a:r>
              <a:rPr lang="en-NZ" dirty="0"/>
              <a:t>Examples:</a:t>
            </a:r>
          </a:p>
          <a:p>
            <a:pPr lvl="1"/>
            <a:r>
              <a:rPr lang="en-NZ" dirty="0"/>
              <a:t>AWS Lambda.</a:t>
            </a:r>
          </a:p>
          <a:p>
            <a:pPr lvl="1"/>
            <a:r>
              <a:rPr lang="en-NZ" dirty="0"/>
              <a:t>Azure Functions.</a:t>
            </a:r>
          </a:p>
          <a:p>
            <a:r>
              <a:rPr lang="en-NZ" dirty="0"/>
              <a:t>Azure Functions is different from Web Apps; you don’t need a full program’s code, just the function code.</a:t>
            </a:r>
          </a:p>
        </p:txBody>
      </p:sp>
    </p:spTree>
    <p:extLst>
      <p:ext uri="{BB962C8B-B14F-4D97-AF65-F5344CB8AC3E}">
        <p14:creationId xmlns:p14="http://schemas.microsoft.com/office/powerpoint/2010/main" val="184699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519-F9BC-458B-9242-EEE06CE1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2B49B-08F6-49BE-BCC7-0CF76FA48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 container is an OS shell that is dedicated to your application.</a:t>
            </a:r>
          </a:p>
          <a:p>
            <a:r>
              <a:rPr lang="en-NZ" dirty="0"/>
              <a:t>Container runs on a container management platform (like Docker).</a:t>
            </a:r>
          </a:p>
          <a:p>
            <a:r>
              <a:rPr lang="en-NZ" dirty="0"/>
              <a:t>Application and OS are defined in code.</a:t>
            </a:r>
          </a:p>
          <a:p>
            <a:r>
              <a:rPr lang="en-NZ" dirty="0"/>
              <a:t>Containers can be run in large deployments by container orchestrators.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961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1535</Words>
  <Application>Microsoft Office PowerPoint</Application>
  <PresentationFormat>Widescreen</PresentationFormat>
  <Paragraphs>163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Wingdings</vt:lpstr>
      <vt:lpstr>Office Theme</vt:lpstr>
      <vt:lpstr>$erverless --and ` “containerised” `  --microservices:archi ` tectures --on azure</vt:lpstr>
      <vt:lpstr>Intro</vt:lpstr>
      <vt:lpstr>About Bernard</vt:lpstr>
      <vt:lpstr>Plan for this session: talking</vt:lpstr>
      <vt:lpstr>Plan for session: doing</vt:lpstr>
      <vt:lpstr>Primer</vt:lpstr>
      <vt:lpstr>Changing software/infra paradigms</vt:lpstr>
      <vt:lpstr>What is serverless?</vt:lpstr>
      <vt:lpstr>What is containers?</vt:lpstr>
      <vt:lpstr>What is microservices?</vt:lpstr>
      <vt:lpstr>Microservices</vt:lpstr>
      <vt:lpstr>PowerPoint Presentation</vt:lpstr>
      <vt:lpstr>No-containers microservices architecture: example</vt:lpstr>
      <vt:lpstr>Containers microservices architecture: example</vt:lpstr>
      <vt:lpstr>PowerPoint Presentation</vt:lpstr>
      <vt:lpstr>Enabling the Bounded Context pattern…</vt:lpstr>
      <vt:lpstr>PowerPoint Presentation</vt:lpstr>
      <vt:lpstr>Inter-microservice comms…</vt:lpstr>
      <vt:lpstr>Dos and don’t for microservices (IMO)</vt:lpstr>
      <vt:lpstr>Containers</vt:lpstr>
      <vt:lpstr>PowerPoint Presentation</vt:lpstr>
      <vt:lpstr>Docker</vt:lpstr>
      <vt:lpstr>Docker Architecture</vt:lpstr>
      <vt:lpstr>PowerPoint Presentation</vt:lpstr>
      <vt:lpstr>“Dockerisation”</vt:lpstr>
      <vt:lpstr>Orchestrators</vt:lpstr>
      <vt:lpstr>Kubernetes (K8s)</vt:lpstr>
      <vt:lpstr>.NET Core</vt:lpstr>
      <vt:lpstr>PowerPoint Presentation</vt:lpstr>
      <vt:lpstr>The .NETs</vt:lpstr>
      <vt:lpstr>PowerPoint Presentation</vt:lpstr>
      <vt:lpstr>Workshop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O'Leary</dc:creator>
  <cp:lastModifiedBy>Bernard O'Leary</cp:lastModifiedBy>
  <cp:revision>150</cp:revision>
  <dcterms:created xsi:type="dcterms:W3CDTF">2018-04-14T01:44:19Z</dcterms:created>
  <dcterms:modified xsi:type="dcterms:W3CDTF">2018-04-17T20:15:21Z</dcterms:modified>
</cp:coreProperties>
</file>